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66" r:id="rId3"/>
    <p:sldId id="256" r:id="rId5"/>
    <p:sldId id="257" r:id="rId6"/>
    <p:sldId id="258" r:id="rId7"/>
    <p:sldId id="259" r:id="rId8"/>
    <p:sldId id="260" r:id="rId9"/>
    <p:sldId id="261" r:id="rId10"/>
    <p:sldId id="262" r:id="rId11"/>
    <p:sldId id="263" r:id="rId12"/>
    <p:sldId id="264" r:id="rId13"/>
    <p:sldId id="265" r:id="rId14"/>
  </p:sldIdLst>
  <p:sldSz cx="14630400" cy="8229600"/>
  <p:notesSz cx="8229600" cy="14630400"/>
  <p:embeddedFontLst>
    <p:embeddedFont>
      <p:font typeface="Fira Mono Medium" panose="020B0604020202020204" charset="0"/>
      <p:regular r:id="rId18"/>
    </p:embeddedFont>
    <p:embeddedFont>
      <p:font typeface="Algerian" panose="04020705040A02060702" pitchFamily="82" charset="0"/>
      <p:regular r:id="rId19"/>
    </p:embeddedFont>
    <p:embeddedFont>
      <p:font typeface="Calibri" panose="020F0502020204030204" pitchFamily="34" charset="0"/>
      <p:regular r:id="rId20"/>
      <p:bold r:id="rId21"/>
      <p:italic r:id="rId22"/>
      <p:boldItalic r:id="rId23"/>
    </p:embeddedFont>
    <p:embeddedFont>
      <p:font typeface="Fira San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48"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sp>
      <p:sp>
        <p:nvSpPr>
          <p:cNvPr id="3" name="Shape 1"/>
          <p:cNvSpPr/>
          <p:nvPr/>
        </p:nvSpPr>
        <p:spPr>
          <a:xfrm>
            <a:off x="0" y="0"/>
            <a:ext cx="14630400" cy="8229600"/>
          </a:xfrm>
          <a:prstGeom prst="rect">
            <a:avLst/>
          </a:prstGeom>
          <a:solidFill>
            <a:srgbClr val="0F0F1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hemeOverride" Target="../theme/themeOverride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hemeOverride" Target="../theme/themeOverride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30686"/>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6406314" y="693683"/>
            <a:ext cx="7556421" cy="3813363"/>
          </a:xfrm>
          <a:prstGeom prst="rect">
            <a:avLst/>
          </a:prstGeom>
          <a:noFill/>
        </p:spPr>
        <p:txBody>
          <a:bodyPr wrap="square" lIns="0" tIns="0" rIns="0" bIns="0" rtlCol="0" anchor="t"/>
          <a:lstStyle/>
          <a:p>
            <a:pPr marL="0" indent="0" algn="ctr">
              <a:lnSpc>
                <a:spcPts val="5550"/>
              </a:lnSpc>
              <a:buNone/>
            </a:pPr>
            <a:r>
              <a:rPr lang="en-US" sz="7500" dirty="0" smtClean="0">
                <a:solidFill>
                  <a:srgbClr val="FBF3FA"/>
                </a:solidFill>
                <a:latin typeface="Fira Mono Medium" pitchFamily="34" charset="0"/>
                <a:ea typeface="Fira Mono Medium" pitchFamily="34" charset="-122"/>
                <a:cs typeface="Fira Mono Medium" pitchFamily="34" charset="-120"/>
              </a:rPr>
              <a:t>Generative AI </a:t>
            </a:r>
            <a:endParaRPr lang="en-US" sz="7500" dirty="0" smtClean="0">
              <a:solidFill>
                <a:srgbClr val="FBF3FA"/>
              </a:solidFill>
              <a:latin typeface="Fira Mono Medium" pitchFamily="34" charset="0"/>
              <a:ea typeface="Fira Mono Medium" pitchFamily="34" charset="-122"/>
              <a:cs typeface="Fira Mono Medium" pitchFamily="34" charset="-120"/>
            </a:endParaRPr>
          </a:p>
          <a:p>
            <a:pPr marL="0" indent="0" algn="ctr">
              <a:lnSpc>
                <a:spcPts val="5550"/>
              </a:lnSpc>
              <a:buNone/>
            </a:pPr>
            <a:endParaRPr lang="en-US" sz="7500" dirty="0">
              <a:solidFill>
                <a:srgbClr val="FBF3FA"/>
              </a:solidFill>
              <a:latin typeface="Fira Mono Medium" pitchFamily="34" charset="0"/>
              <a:ea typeface="Fira Mono Medium" pitchFamily="34" charset="-122"/>
              <a:cs typeface="Fira Mono Medium" pitchFamily="34" charset="-120"/>
            </a:endParaRPr>
          </a:p>
          <a:p>
            <a:pPr marL="0" indent="0" algn="ctr">
              <a:lnSpc>
                <a:spcPts val="5550"/>
              </a:lnSpc>
              <a:buNone/>
            </a:pPr>
            <a:r>
              <a:rPr lang="en-US" sz="7500" dirty="0" smtClean="0">
                <a:solidFill>
                  <a:srgbClr val="FBF3FA"/>
                </a:solidFill>
                <a:latin typeface="Fira Mono Medium" pitchFamily="34" charset="0"/>
                <a:ea typeface="Fira Mono Medium" pitchFamily="34" charset="-122"/>
                <a:cs typeface="Fira Mono Medium" pitchFamily="34" charset="-120"/>
              </a:rPr>
              <a:t>vs. </a:t>
            </a:r>
            <a:endParaRPr lang="en-US" sz="7500" dirty="0" smtClean="0">
              <a:solidFill>
                <a:srgbClr val="FBF3FA"/>
              </a:solidFill>
              <a:latin typeface="Fira Mono Medium" pitchFamily="34" charset="0"/>
              <a:ea typeface="Fira Mono Medium" pitchFamily="34" charset="-122"/>
              <a:cs typeface="Fira Mono Medium" pitchFamily="34" charset="-120"/>
            </a:endParaRPr>
          </a:p>
          <a:p>
            <a:pPr marL="0" indent="0" algn="ctr">
              <a:lnSpc>
                <a:spcPts val="5550"/>
              </a:lnSpc>
              <a:buNone/>
            </a:pPr>
            <a:endParaRPr lang="en-US" sz="7500" dirty="0">
              <a:solidFill>
                <a:srgbClr val="FBF3FA"/>
              </a:solidFill>
              <a:latin typeface="Fira Mono Medium" pitchFamily="34" charset="0"/>
              <a:ea typeface="Fira Mono Medium" pitchFamily="34" charset="-122"/>
              <a:cs typeface="Fira Mono Medium" pitchFamily="34" charset="-120"/>
            </a:endParaRPr>
          </a:p>
          <a:p>
            <a:pPr marL="0" indent="0" algn="ctr">
              <a:lnSpc>
                <a:spcPts val="5550"/>
              </a:lnSpc>
              <a:buNone/>
            </a:pPr>
            <a:r>
              <a:rPr lang="en-US" sz="7500" dirty="0" smtClean="0">
                <a:solidFill>
                  <a:srgbClr val="FBF3FA"/>
                </a:solidFill>
                <a:latin typeface="Fira Mono Medium" pitchFamily="34" charset="0"/>
                <a:ea typeface="Fira Mono Medium" pitchFamily="34" charset="-122"/>
                <a:cs typeface="Fira Mono Medium" pitchFamily="34" charset="-120"/>
              </a:rPr>
              <a:t>Agentive AI:</a:t>
            </a:r>
            <a:endParaRPr lang="en-US" sz="7500" dirty="0"/>
          </a:p>
        </p:txBody>
      </p:sp>
      <p:pic>
        <p:nvPicPr>
          <p:cNvPr id="1026" name="Picture 2" descr="Pink futuristic hall with holographic images and floating spheres created with generative ai | Premium AI-generated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962"/>
            <a:ext cx="5962650" cy="8148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018939" y="5257289"/>
            <a:ext cx="7315200" cy="2964914"/>
          </a:xfrm>
          <a:prstGeom prst="rect">
            <a:avLst/>
          </a:prstGeom>
        </p:spPr>
        <p:txBody>
          <a:bodyPr>
            <a:spAutoFit/>
          </a:bodyPr>
          <a:lstStyle/>
          <a:p>
            <a:pPr>
              <a:lnSpc>
                <a:spcPts val="5550"/>
              </a:lnSpc>
            </a:pPr>
            <a:r>
              <a:rPr lang="en-US" sz="4000" dirty="0">
                <a:solidFill>
                  <a:schemeClr val="bg1"/>
                </a:solidFill>
                <a:latin typeface="Algerian" panose="04020705040A02060702" pitchFamily="82" charset="0"/>
              </a:rPr>
              <a:t>BY: </a:t>
            </a:r>
            <a:r>
              <a:rPr lang="en-US" sz="4000" dirty="0" err="1">
                <a:solidFill>
                  <a:schemeClr val="bg1"/>
                </a:solidFill>
                <a:latin typeface="Algerian" panose="04020705040A02060702" pitchFamily="82" charset="0"/>
              </a:rPr>
              <a:t>Sarwat</a:t>
            </a:r>
            <a:r>
              <a:rPr lang="en-US" sz="4000" dirty="0">
                <a:solidFill>
                  <a:schemeClr val="bg1"/>
                </a:solidFill>
                <a:latin typeface="Algerian" panose="04020705040A02060702" pitchFamily="82" charset="0"/>
              </a:rPr>
              <a:t> </a:t>
            </a:r>
            <a:r>
              <a:rPr lang="en-US" sz="4000" dirty="0" err="1" smtClean="0">
                <a:solidFill>
                  <a:schemeClr val="bg1"/>
                </a:solidFill>
                <a:latin typeface="Algerian" panose="04020705040A02060702" pitchFamily="82" charset="0"/>
              </a:rPr>
              <a:t>Majeed</a:t>
            </a:r>
            <a:endParaRPr lang="en-US" sz="4000" dirty="0">
              <a:solidFill>
                <a:schemeClr val="bg1"/>
              </a:solidFill>
              <a:latin typeface="Algerian" panose="04020705040A02060702" pitchFamily="82" charset="0"/>
            </a:endParaRPr>
          </a:p>
          <a:p>
            <a:pPr>
              <a:lnSpc>
                <a:spcPts val="5550"/>
              </a:lnSpc>
            </a:pPr>
            <a:r>
              <a:rPr lang="en-US" sz="4000" dirty="0" smtClean="0">
                <a:solidFill>
                  <a:schemeClr val="bg1"/>
                </a:solidFill>
                <a:latin typeface="Algerian" panose="04020705040A02060702" pitchFamily="82" charset="0"/>
              </a:rPr>
              <a:t>(Student Leader)</a:t>
            </a:r>
            <a:endParaRPr lang="en-US" sz="4000" dirty="0">
              <a:solidFill>
                <a:schemeClr val="bg1"/>
              </a:solidFill>
              <a:latin typeface="Algerian" panose="04020705040A02060702" pitchFamily="82" charset="0"/>
            </a:endParaRPr>
          </a:p>
          <a:p>
            <a:pPr>
              <a:lnSpc>
                <a:spcPts val="5550"/>
              </a:lnSpc>
            </a:pPr>
            <a:r>
              <a:rPr lang="en-US" sz="4000" dirty="0">
                <a:solidFill>
                  <a:schemeClr val="bg1"/>
                </a:solidFill>
                <a:latin typeface="Algerian" panose="04020705040A02060702" pitchFamily="82" charset="0"/>
              </a:rPr>
              <a:t>Roll #: 00331141</a:t>
            </a:r>
            <a:endParaRPr lang="en-US" sz="4000" dirty="0">
              <a:solidFill>
                <a:schemeClr val="bg1"/>
              </a:solidFill>
              <a:latin typeface="Algerian" panose="04020705040A02060702" pitchFamily="82" charset="0"/>
            </a:endParaRPr>
          </a:p>
          <a:p>
            <a:pPr>
              <a:lnSpc>
                <a:spcPts val="5550"/>
              </a:lnSpc>
            </a:pPr>
            <a:r>
              <a:rPr lang="en-US" sz="4000" dirty="0">
                <a:solidFill>
                  <a:schemeClr val="bg1"/>
                </a:solidFill>
                <a:latin typeface="Algerian" panose="04020705040A02060702" pitchFamily="82" charset="0"/>
              </a:rPr>
              <a:t>Slot: Wednesday 7 to 10</a:t>
            </a:r>
            <a:endParaRPr lang="en-US" sz="4000" dirty="0">
              <a:solidFill>
                <a:schemeClr val="bg1"/>
              </a:solidFill>
              <a:latin typeface="Algerian" panose="04020705040A02060702" pitchFamily="82" charset="0"/>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2032516"/>
            <a:ext cx="7824311" cy="708779"/>
          </a:xfrm>
          <a:prstGeom prst="rect">
            <a:avLst/>
          </a:prstGeom>
          <a:noFill/>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Real-World Applications</a:t>
            </a:r>
            <a:endParaRPr lang="en-US" sz="4450" dirty="0"/>
          </a:p>
        </p:txBody>
      </p:sp>
      <p:sp>
        <p:nvSpPr>
          <p:cNvPr id="3" name="Text 1"/>
          <p:cNvSpPr/>
          <p:nvPr/>
        </p:nvSpPr>
        <p:spPr>
          <a:xfrm>
            <a:off x="793790" y="3308271"/>
            <a:ext cx="3060502" cy="354330"/>
          </a:xfrm>
          <a:prstGeom prst="rect">
            <a:avLst/>
          </a:prstGeom>
          <a:noFill/>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Generative AI Uses</a:t>
            </a:r>
            <a:endParaRPr lang="en-US" sz="2200" dirty="0"/>
          </a:p>
        </p:txBody>
      </p:sp>
      <p:sp>
        <p:nvSpPr>
          <p:cNvPr id="4" name="Text 2"/>
          <p:cNvSpPr/>
          <p:nvPr/>
        </p:nvSpPr>
        <p:spPr>
          <a:xfrm>
            <a:off x="793790" y="388941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Creating digital art and music</a:t>
            </a:r>
            <a:endParaRPr lang="en-US" sz="1750" dirty="0"/>
          </a:p>
        </p:txBody>
      </p:sp>
      <p:sp>
        <p:nvSpPr>
          <p:cNvPr id="5" name="Text 3"/>
          <p:cNvSpPr/>
          <p:nvPr/>
        </p:nvSpPr>
        <p:spPr>
          <a:xfrm>
            <a:off x="793790" y="433161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Automated content writing and code generation</a:t>
            </a:r>
            <a:endParaRPr lang="en-US" sz="1750" dirty="0"/>
          </a:p>
        </p:txBody>
      </p:sp>
      <p:sp>
        <p:nvSpPr>
          <p:cNvPr id="6" name="Text 4"/>
          <p:cNvSpPr/>
          <p:nvPr/>
        </p:nvSpPr>
        <p:spPr>
          <a:xfrm>
            <a:off x="793790" y="477381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Voice synthesis and video creation</a:t>
            </a:r>
            <a:endParaRPr lang="en-US" sz="1750" dirty="0"/>
          </a:p>
        </p:txBody>
      </p:sp>
      <p:sp>
        <p:nvSpPr>
          <p:cNvPr id="7" name="Text 5"/>
          <p:cNvSpPr/>
          <p:nvPr/>
        </p:nvSpPr>
        <p:spPr>
          <a:xfrm>
            <a:off x="7599521" y="330827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Agentive AI Uses</a:t>
            </a:r>
            <a:endParaRPr lang="en-US" sz="2200" dirty="0"/>
          </a:p>
        </p:txBody>
      </p:sp>
      <p:sp>
        <p:nvSpPr>
          <p:cNvPr id="8" name="Text 6"/>
          <p:cNvSpPr/>
          <p:nvPr/>
        </p:nvSpPr>
        <p:spPr>
          <a:xfrm>
            <a:off x="7599521" y="388941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Autonomous cars and drones</a:t>
            </a:r>
            <a:endParaRPr lang="en-US" sz="1750" dirty="0"/>
          </a:p>
        </p:txBody>
      </p:sp>
      <p:sp>
        <p:nvSpPr>
          <p:cNvPr id="9" name="Text 7"/>
          <p:cNvSpPr/>
          <p:nvPr/>
        </p:nvSpPr>
        <p:spPr>
          <a:xfrm>
            <a:off x="7599521" y="433161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Industrial robots and process optimization</a:t>
            </a:r>
            <a:endParaRPr lang="en-US" sz="1750" dirty="0"/>
          </a:p>
        </p:txBody>
      </p:sp>
      <p:sp>
        <p:nvSpPr>
          <p:cNvPr id="10" name="Text 8"/>
          <p:cNvSpPr/>
          <p:nvPr/>
        </p:nvSpPr>
        <p:spPr>
          <a:xfrm>
            <a:off x="7599521" y="477381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Supply chain automation and smart logistics</a:t>
            </a:r>
            <a:endParaRPr lang="en-US" sz="1750" dirty="0"/>
          </a:p>
        </p:txBody>
      </p:sp>
      <p:sp>
        <p:nvSpPr>
          <p:cNvPr id="11" name="Text 9"/>
          <p:cNvSpPr/>
          <p:nvPr/>
        </p:nvSpPr>
        <p:spPr>
          <a:xfrm>
            <a:off x="793790" y="5471160"/>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Gartner forecasts that by 2027, 70% of enterprises will deploy AI agents, while the AI robotics market is projected to reach $25 billion by 2030.</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4106" y="549950"/>
            <a:ext cx="7748588" cy="1245870"/>
          </a:xfrm>
          <a:prstGeom prst="rect">
            <a:avLst/>
          </a:prstGeom>
          <a:noFill/>
        </p:spPr>
        <p:txBody>
          <a:bodyPr wrap="square" lIns="0" tIns="0" rIns="0" bIns="0" rtlCol="0" anchor="t"/>
          <a:lstStyle/>
          <a:p>
            <a:pPr marL="0" indent="0" algn="l">
              <a:lnSpc>
                <a:spcPts val="4900"/>
              </a:lnSpc>
              <a:buNone/>
            </a:pPr>
            <a:r>
              <a:rPr lang="en-US" sz="3900" dirty="0">
                <a:solidFill>
                  <a:srgbClr val="FBF3FA"/>
                </a:solidFill>
                <a:latin typeface="Fira Mono Medium" pitchFamily="34" charset="0"/>
                <a:ea typeface="Fira Mono Medium" pitchFamily="34" charset="-122"/>
                <a:cs typeface="Fira Mono Medium" pitchFamily="34" charset="-120"/>
              </a:rPr>
              <a:t>The Future: Convergence and Trends</a:t>
            </a:r>
            <a:endParaRPr lang="en-US" sz="3900" dirty="0"/>
          </a:p>
        </p:txBody>
      </p:sp>
      <p:pic>
        <p:nvPicPr>
          <p:cNvPr id="4" name="Image 1" descr="preencoded.png"/>
          <p:cNvPicPr>
            <a:picLocks noChangeAspect="1"/>
          </p:cNvPicPr>
          <p:nvPr/>
        </p:nvPicPr>
        <p:blipFill>
          <a:blip r:embed="rId2"/>
          <a:stretch>
            <a:fillRect/>
          </a:stretch>
        </p:blipFill>
        <p:spPr>
          <a:xfrm>
            <a:off x="6184106" y="2094786"/>
            <a:ext cx="996791" cy="1467803"/>
          </a:xfrm>
          <a:prstGeom prst="rect">
            <a:avLst/>
          </a:prstGeom>
        </p:spPr>
      </p:pic>
      <p:sp>
        <p:nvSpPr>
          <p:cNvPr id="5" name="Text 1"/>
          <p:cNvSpPr/>
          <p:nvPr/>
        </p:nvSpPr>
        <p:spPr>
          <a:xfrm>
            <a:off x="7479863" y="2294096"/>
            <a:ext cx="3437334" cy="311468"/>
          </a:xfrm>
          <a:prstGeom prst="rect">
            <a:avLst/>
          </a:prstGeom>
          <a:noFill/>
        </p:spPr>
        <p:txBody>
          <a:bodyPr wrap="none" lIns="0" tIns="0" rIns="0" bIns="0" rtlCol="0" anchor="t"/>
          <a:lstStyle/>
          <a:p>
            <a:pPr marL="0" indent="0" algn="l">
              <a:lnSpc>
                <a:spcPts val="2450"/>
              </a:lnSpc>
              <a:buNone/>
            </a:pPr>
            <a:r>
              <a:rPr lang="en-US" sz="1950" dirty="0">
                <a:solidFill>
                  <a:srgbClr val="E0D6DE"/>
                </a:solidFill>
                <a:latin typeface="Fira Mono Medium" pitchFamily="34" charset="0"/>
                <a:ea typeface="Fira Mono Medium" pitchFamily="34" charset="-122"/>
                <a:cs typeface="Fira Mono Medium" pitchFamily="34" charset="-120"/>
              </a:rPr>
              <a:t>Integration of AI Types</a:t>
            </a:r>
            <a:endParaRPr lang="en-US" sz="1950" dirty="0"/>
          </a:p>
        </p:txBody>
      </p:sp>
      <p:sp>
        <p:nvSpPr>
          <p:cNvPr id="6" name="Text 2"/>
          <p:cNvSpPr/>
          <p:nvPr/>
        </p:nvSpPr>
        <p:spPr>
          <a:xfrm>
            <a:off x="7479863" y="2725102"/>
            <a:ext cx="6452830" cy="638175"/>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Combining generative creativity with autonomous decision-making to build powerful AI systems.</a:t>
            </a:r>
            <a:endParaRPr lang="en-US" sz="1550" dirty="0"/>
          </a:p>
        </p:txBody>
      </p:sp>
      <p:pic>
        <p:nvPicPr>
          <p:cNvPr id="7" name="Image 2" descr="preencoded.png"/>
          <p:cNvPicPr>
            <a:picLocks noChangeAspect="1"/>
          </p:cNvPicPr>
          <p:nvPr/>
        </p:nvPicPr>
        <p:blipFill>
          <a:blip r:embed="rId3"/>
          <a:stretch>
            <a:fillRect/>
          </a:stretch>
        </p:blipFill>
        <p:spPr>
          <a:xfrm>
            <a:off x="6184106" y="3562588"/>
            <a:ext cx="996791" cy="1467803"/>
          </a:xfrm>
          <a:prstGeom prst="rect">
            <a:avLst/>
          </a:prstGeom>
        </p:spPr>
      </p:pic>
      <p:sp>
        <p:nvSpPr>
          <p:cNvPr id="8" name="Text 3"/>
          <p:cNvSpPr/>
          <p:nvPr/>
        </p:nvSpPr>
        <p:spPr>
          <a:xfrm>
            <a:off x="7479863" y="3761899"/>
            <a:ext cx="2492097" cy="311468"/>
          </a:xfrm>
          <a:prstGeom prst="rect">
            <a:avLst/>
          </a:prstGeom>
          <a:noFill/>
        </p:spPr>
        <p:txBody>
          <a:bodyPr wrap="none" lIns="0" tIns="0" rIns="0" bIns="0" rtlCol="0" anchor="t"/>
          <a:lstStyle/>
          <a:p>
            <a:pPr marL="0" indent="0" algn="l">
              <a:lnSpc>
                <a:spcPts val="2450"/>
              </a:lnSpc>
              <a:buNone/>
            </a:pPr>
            <a:r>
              <a:rPr lang="en-US" sz="1950" dirty="0">
                <a:solidFill>
                  <a:srgbClr val="E0D6DE"/>
                </a:solidFill>
                <a:latin typeface="Fira Mono Medium" pitchFamily="34" charset="0"/>
                <a:ea typeface="Fira Mono Medium" pitchFamily="34" charset="-122"/>
                <a:cs typeface="Fira Mono Medium" pitchFamily="34" charset="-120"/>
              </a:rPr>
              <a:t>AI Co-Pilots</a:t>
            </a:r>
            <a:endParaRPr lang="en-US" sz="1950" dirty="0"/>
          </a:p>
        </p:txBody>
      </p:sp>
      <p:sp>
        <p:nvSpPr>
          <p:cNvPr id="9" name="Text 4"/>
          <p:cNvSpPr/>
          <p:nvPr/>
        </p:nvSpPr>
        <p:spPr>
          <a:xfrm>
            <a:off x="7479863" y="4192905"/>
            <a:ext cx="6452830" cy="638175"/>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Assist humans in complex tasks, blending creativity with independent action capabilities.</a:t>
            </a:r>
            <a:endParaRPr lang="en-US" sz="1550" dirty="0"/>
          </a:p>
        </p:txBody>
      </p:sp>
      <p:pic>
        <p:nvPicPr>
          <p:cNvPr id="10" name="Image 3" descr="preencoded.png"/>
          <p:cNvPicPr>
            <a:picLocks noChangeAspect="1"/>
          </p:cNvPicPr>
          <p:nvPr/>
        </p:nvPicPr>
        <p:blipFill>
          <a:blip r:embed="rId4"/>
          <a:stretch>
            <a:fillRect/>
          </a:stretch>
        </p:blipFill>
        <p:spPr>
          <a:xfrm>
            <a:off x="6184106" y="5030391"/>
            <a:ext cx="996791" cy="1467803"/>
          </a:xfrm>
          <a:prstGeom prst="rect">
            <a:avLst/>
          </a:prstGeom>
        </p:spPr>
      </p:pic>
      <p:sp>
        <p:nvSpPr>
          <p:cNvPr id="11" name="Text 5"/>
          <p:cNvSpPr/>
          <p:nvPr/>
        </p:nvSpPr>
        <p:spPr>
          <a:xfrm>
            <a:off x="7479863" y="5229701"/>
            <a:ext cx="3437334" cy="311468"/>
          </a:xfrm>
          <a:prstGeom prst="rect">
            <a:avLst/>
          </a:prstGeom>
          <a:noFill/>
        </p:spPr>
        <p:txBody>
          <a:bodyPr wrap="none" lIns="0" tIns="0" rIns="0" bIns="0" rtlCol="0" anchor="t"/>
          <a:lstStyle/>
          <a:p>
            <a:pPr marL="0" indent="0" algn="l">
              <a:lnSpc>
                <a:spcPts val="2450"/>
              </a:lnSpc>
              <a:buNone/>
            </a:pPr>
            <a:r>
              <a:rPr lang="en-US" sz="1950" dirty="0">
                <a:solidFill>
                  <a:srgbClr val="E0D6DE"/>
                </a:solidFill>
                <a:latin typeface="Fira Mono Medium" pitchFamily="34" charset="0"/>
                <a:ea typeface="Fira Mono Medium" pitchFamily="34" charset="-122"/>
                <a:cs typeface="Fira Mono Medium" pitchFamily="34" charset="-120"/>
              </a:rPr>
              <a:t>Healthcare Applications</a:t>
            </a:r>
            <a:endParaRPr lang="en-US" sz="1950" dirty="0"/>
          </a:p>
        </p:txBody>
      </p:sp>
      <p:sp>
        <p:nvSpPr>
          <p:cNvPr id="12" name="Text 6"/>
          <p:cNvSpPr/>
          <p:nvPr/>
        </p:nvSpPr>
        <p:spPr>
          <a:xfrm>
            <a:off x="7479863" y="5660708"/>
            <a:ext cx="6452830" cy="638175"/>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AI agents improving diagnostics and treatment planning, reducing errors by 30%.</a:t>
            </a:r>
            <a:endParaRPr lang="en-US" sz="1550" dirty="0"/>
          </a:p>
        </p:txBody>
      </p:sp>
      <p:sp>
        <p:nvSpPr>
          <p:cNvPr id="13" name="Text 7"/>
          <p:cNvSpPr/>
          <p:nvPr/>
        </p:nvSpPr>
        <p:spPr>
          <a:xfrm>
            <a:off x="6184106" y="6722388"/>
            <a:ext cx="7748588" cy="957263"/>
          </a:xfrm>
          <a:prstGeom prst="rect">
            <a:avLst/>
          </a:prstGeom>
          <a:noFill/>
        </p:spPr>
        <p:txBody>
          <a:bodyPr wrap="squar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The evolving synergy between generative and agentive AI promises more intelligent, creative, and autonomous systems that enhance productivity and innovation across all sectors.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30950"/>
            <a:ext cx="7556421" cy="2835116"/>
          </a:xfrm>
          <a:prstGeom prst="rect">
            <a:avLst/>
          </a:prstGeom>
          <a:noFill/>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Generative AI vs. Agentive AI: Understanding the Difference</a:t>
            </a:r>
            <a:endParaRPr lang="en-US" sz="4450" dirty="0"/>
          </a:p>
        </p:txBody>
      </p:sp>
      <p:sp>
        <p:nvSpPr>
          <p:cNvPr id="4" name="Text 1"/>
          <p:cNvSpPr/>
          <p:nvPr/>
        </p:nvSpPr>
        <p:spPr>
          <a:xfrm>
            <a:off x="6280190" y="4106228"/>
            <a:ext cx="7556421" cy="254031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presentation explores the distinct capabilities and roles of Generative AI and Agentive AI, two groundbreaking artificial intelligence technologies redefining automation and intelligence. We will examine how each works, their unique attributes, and explore real-world applications driving innovation across industries. Understanding these differences is vital for leveraging AI’s full potential in business and society.</a:t>
            </a:r>
            <a:endParaRPr lang="en-US" sz="1750" dirty="0"/>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47581"/>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Generative AI: Creating New Content</a:t>
            </a:r>
            <a:endParaRPr lang="en-US" sz="4450" dirty="0"/>
          </a:p>
        </p:txBody>
      </p:sp>
      <p:sp>
        <p:nvSpPr>
          <p:cNvPr id="4" name="Shape 1"/>
          <p:cNvSpPr/>
          <p:nvPr/>
        </p:nvSpPr>
        <p:spPr>
          <a:xfrm>
            <a:off x="793790" y="2405301"/>
            <a:ext cx="3664863" cy="2758559"/>
          </a:xfrm>
          <a:prstGeom prst="roundRect">
            <a:avLst>
              <a:gd name="adj" fmla="val 1233"/>
            </a:avLst>
          </a:prstGeom>
          <a:solidFill>
            <a:srgbClr val="2E2E2F"/>
          </a:solidFill>
        </p:spPr>
      </p:sp>
      <p:sp>
        <p:nvSpPr>
          <p:cNvPr id="5" name="Text 2"/>
          <p:cNvSpPr/>
          <p:nvPr/>
        </p:nvSpPr>
        <p:spPr>
          <a:xfrm>
            <a:off x="1020604" y="263211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Definition</a:t>
            </a:r>
            <a:endParaRPr lang="en-US" sz="2200" dirty="0"/>
          </a:p>
        </p:txBody>
      </p:sp>
      <p:sp>
        <p:nvSpPr>
          <p:cNvPr id="6" name="Text 3"/>
          <p:cNvSpPr/>
          <p:nvPr/>
        </p:nvSpPr>
        <p:spPr>
          <a:xfrm>
            <a:off x="1020604" y="3122533"/>
            <a:ext cx="3211235" cy="1814513"/>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Generative AI models synthesize novel content such as text, images, audio, and video by learning from vast datasets.</a:t>
            </a:r>
            <a:endParaRPr lang="en-US" sz="1750" dirty="0"/>
          </a:p>
        </p:txBody>
      </p:sp>
      <p:sp>
        <p:nvSpPr>
          <p:cNvPr id="7" name="Shape 4"/>
          <p:cNvSpPr/>
          <p:nvPr/>
        </p:nvSpPr>
        <p:spPr>
          <a:xfrm>
            <a:off x="4685467" y="2405301"/>
            <a:ext cx="3664863" cy="2758559"/>
          </a:xfrm>
          <a:prstGeom prst="roundRect">
            <a:avLst>
              <a:gd name="adj" fmla="val 1233"/>
            </a:avLst>
          </a:prstGeom>
          <a:solidFill>
            <a:srgbClr val="2E2E2F"/>
          </a:solidFill>
        </p:spPr>
      </p:sp>
      <p:sp>
        <p:nvSpPr>
          <p:cNvPr id="8" name="Text 5"/>
          <p:cNvSpPr/>
          <p:nvPr/>
        </p:nvSpPr>
        <p:spPr>
          <a:xfrm>
            <a:off x="4912281" y="263211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Examples</a:t>
            </a:r>
            <a:endParaRPr lang="en-US" sz="2200" dirty="0"/>
          </a:p>
        </p:txBody>
      </p:sp>
      <p:sp>
        <p:nvSpPr>
          <p:cNvPr id="9" name="Text 6"/>
          <p:cNvSpPr/>
          <p:nvPr/>
        </p:nvSpPr>
        <p:spPr>
          <a:xfrm>
            <a:off x="4912281" y="3122533"/>
            <a:ext cx="3211235" cy="1451610"/>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Applications include creating realistic photos, composing music, writing articles, and generating synthetic voices.</a:t>
            </a:r>
            <a:endParaRPr lang="en-US" sz="1750" dirty="0"/>
          </a:p>
        </p:txBody>
      </p:sp>
      <p:sp>
        <p:nvSpPr>
          <p:cNvPr id="10" name="Shape 7"/>
          <p:cNvSpPr/>
          <p:nvPr/>
        </p:nvSpPr>
        <p:spPr>
          <a:xfrm>
            <a:off x="793790" y="5390674"/>
            <a:ext cx="7556421" cy="2191345"/>
          </a:xfrm>
          <a:prstGeom prst="roundRect">
            <a:avLst>
              <a:gd name="adj" fmla="val 1553"/>
            </a:avLst>
          </a:prstGeom>
          <a:solidFill>
            <a:srgbClr val="2E2E2F"/>
          </a:solidFill>
        </p:spPr>
      </p:sp>
      <p:sp>
        <p:nvSpPr>
          <p:cNvPr id="11" name="Text 8"/>
          <p:cNvSpPr/>
          <p:nvPr/>
        </p:nvSpPr>
        <p:spPr>
          <a:xfrm>
            <a:off x="1020604" y="561748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Key Models</a:t>
            </a:r>
            <a:endParaRPr lang="en-US" sz="2200" dirty="0"/>
          </a:p>
        </p:txBody>
      </p:sp>
      <p:sp>
        <p:nvSpPr>
          <p:cNvPr id="12" name="Text 9"/>
          <p:cNvSpPr/>
          <p:nvPr/>
        </p:nvSpPr>
        <p:spPr>
          <a:xfrm>
            <a:off x="1020604" y="6107906"/>
            <a:ext cx="7102793"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GANs (Generative Adversarial Networks)</a:t>
            </a:r>
            <a:endParaRPr lang="en-US" sz="1750" dirty="0"/>
          </a:p>
        </p:txBody>
      </p:sp>
      <p:sp>
        <p:nvSpPr>
          <p:cNvPr id="13" name="Text 10"/>
          <p:cNvSpPr/>
          <p:nvPr/>
        </p:nvSpPr>
        <p:spPr>
          <a:xfrm>
            <a:off x="1020604" y="6550104"/>
            <a:ext cx="7102793"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VAEs (Variational Autoencoders)</a:t>
            </a:r>
            <a:endParaRPr lang="en-US" sz="1750" dirty="0"/>
          </a:p>
        </p:txBody>
      </p:sp>
      <p:sp>
        <p:nvSpPr>
          <p:cNvPr id="14" name="Text 11"/>
          <p:cNvSpPr/>
          <p:nvPr/>
        </p:nvSpPr>
        <p:spPr>
          <a:xfrm>
            <a:off x="1020604" y="6992302"/>
            <a:ext cx="7102793"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Transformers like GPT and DALL-E</a:t>
            </a:r>
            <a:endParaRPr lang="en-US" sz="1750" dirty="0"/>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1999893"/>
            <a:ext cx="12246769" cy="708779"/>
          </a:xfrm>
          <a:prstGeom prst="rect">
            <a:avLst/>
          </a:prstGeom>
          <a:noFill/>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How Generative AI Works: The Process</a:t>
            </a:r>
            <a:endParaRPr lang="en-US" sz="4450" dirty="0"/>
          </a:p>
        </p:txBody>
      </p:sp>
      <p:sp>
        <p:nvSpPr>
          <p:cNvPr id="3" name="Text 1"/>
          <p:cNvSpPr/>
          <p:nvPr/>
        </p:nvSpPr>
        <p:spPr>
          <a:xfrm>
            <a:off x="793790" y="327564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Training on Data</a:t>
            </a:r>
            <a:endParaRPr lang="en-US" sz="2200" dirty="0"/>
          </a:p>
        </p:txBody>
      </p:sp>
      <p:sp>
        <p:nvSpPr>
          <p:cNvPr id="4" name="Text 2"/>
          <p:cNvSpPr/>
          <p:nvPr/>
        </p:nvSpPr>
        <p:spPr>
          <a:xfrm>
            <a:off x="793790" y="3856792"/>
            <a:ext cx="3978116" cy="1451610"/>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Generative AI models absorb patterns from extensive datasets, learning underlying structures including syntax, shapes, and audio patterns.</a:t>
            </a:r>
            <a:endParaRPr lang="en-US" sz="1750" dirty="0"/>
          </a:p>
        </p:txBody>
      </p:sp>
      <p:sp>
        <p:nvSpPr>
          <p:cNvPr id="5" name="Text 3"/>
          <p:cNvSpPr/>
          <p:nvPr/>
        </p:nvSpPr>
        <p:spPr>
          <a:xfrm>
            <a:off x="5332928" y="3275648"/>
            <a:ext cx="3978116" cy="708660"/>
          </a:xfrm>
          <a:prstGeom prst="rect">
            <a:avLst/>
          </a:prstGeom>
          <a:noFill/>
        </p:spPr>
        <p:txBody>
          <a:bodyPr wrap="squar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Pattern Recognition &amp; Generation</a:t>
            </a:r>
            <a:endParaRPr lang="en-US" sz="2200" dirty="0"/>
          </a:p>
        </p:txBody>
      </p:sp>
      <p:sp>
        <p:nvSpPr>
          <p:cNvPr id="6" name="Text 4"/>
          <p:cNvSpPr/>
          <p:nvPr/>
        </p:nvSpPr>
        <p:spPr>
          <a:xfrm>
            <a:off x="5332928" y="4211122"/>
            <a:ext cx="3978116" cy="1814513"/>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They identify complex correlations and generate original content by extrapolating learned information, exemplified by DALL-E 2 crafting images from text prompts.</a:t>
            </a:r>
            <a:endParaRPr lang="en-US" sz="1750" dirty="0"/>
          </a:p>
        </p:txBody>
      </p:sp>
      <p:sp>
        <p:nvSpPr>
          <p:cNvPr id="7" name="Text 5"/>
          <p:cNvSpPr/>
          <p:nvPr/>
        </p:nvSpPr>
        <p:spPr>
          <a:xfrm>
            <a:off x="9872067" y="3275648"/>
            <a:ext cx="3400544" cy="354330"/>
          </a:xfrm>
          <a:prstGeom prst="rect">
            <a:avLst/>
          </a:prstGeom>
          <a:noFill/>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Iterative Refinement</a:t>
            </a:r>
            <a:endParaRPr lang="en-US" sz="2200" dirty="0"/>
          </a:p>
        </p:txBody>
      </p:sp>
      <p:sp>
        <p:nvSpPr>
          <p:cNvPr id="8" name="Text 6"/>
          <p:cNvSpPr/>
          <p:nvPr/>
        </p:nvSpPr>
        <p:spPr>
          <a:xfrm>
            <a:off x="9872067" y="3856792"/>
            <a:ext cx="3978116" cy="1451610"/>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Models continuously refine outputs through multiple adjustments ensuring high quality and coherence in new creations.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28424"/>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Agentive AI: Autonomous Action</a:t>
            </a:r>
            <a:endParaRPr lang="en-US" sz="4450" dirty="0"/>
          </a:p>
        </p:txBody>
      </p:sp>
      <p:sp>
        <p:nvSpPr>
          <p:cNvPr id="4" name="Shape 1"/>
          <p:cNvSpPr/>
          <p:nvPr/>
        </p:nvSpPr>
        <p:spPr>
          <a:xfrm>
            <a:off x="793790" y="2486144"/>
            <a:ext cx="510302" cy="510302"/>
          </a:xfrm>
          <a:prstGeom prst="roundRect">
            <a:avLst>
              <a:gd name="adj" fmla="val 6667"/>
            </a:avLst>
          </a:prstGeom>
          <a:solidFill>
            <a:srgbClr val="2E2E2F"/>
          </a:solidFill>
        </p:spPr>
      </p:sp>
      <p:sp>
        <p:nvSpPr>
          <p:cNvPr id="5" name="Text 2"/>
          <p:cNvSpPr/>
          <p:nvPr/>
        </p:nvSpPr>
        <p:spPr>
          <a:xfrm>
            <a:off x="1530906" y="256401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Definition</a:t>
            </a:r>
            <a:endParaRPr lang="en-US" sz="2200" dirty="0"/>
          </a:p>
        </p:txBody>
      </p:sp>
      <p:sp>
        <p:nvSpPr>
          <p:cNvPr id="6" name="Text 3"/>
          <p:cNvSpPr/>
          <p:nvPr/>
        </p:nvSpPr>
        <p:spPr>
          <a:xfrm>
            <a:off x="1530906" y="3054429"/>
            <a:ext cx="2899410" cy="217741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Agentive AI systems operate independently by perceiving their surroundings, reasoning, and taking actions toward defined objectives.</a:t>
            </a:r>
            <a:endParaRPr lang="en-US" sz="1750" dirty="0"/>
          </a:p>
        </p:txBody>
      </p:sp>
      <p:sp>
        <p:nvSpPr>
          <p:cNvPr id="7" name="Shape 4"/>
          <p:cNvSpPr/>
          <p:nvPr/>
        </p:nvSpPr>
        <p:spPr>
          <a:xfrm>
            <a:off x="4713803" y="2486144"/>
            <a:ext cx="510302" cy="510302"/>
          </a:xfrm>
          <a:prstGeom prst="roundRect">
            <a:avLst>
              <a:gd name="adj" fmla="val 6667"/>
            </a:avLst>
          </a:prstGeom>
          <a:solidFill>
            <a:srgbClr val="2E2E2F"/>
          </a:solidFill>
        </p:spPr>
      </p:sp>
      <p:sp>
        <p:nvSpPr>
          <p:cNvPr id="8" name="Text 5"/>
          <p:cNvSpPr/>
          <p:nvPr/>
        </p:nvSpPr>
        <p:spPr>
          <a:xfrm>
            <a:off x="5450919" y="256401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Goal-Oriented</a:t>
            </a:r>
            <a:endParaRPr lang="en-US" sz="2200" dirty="0"/>
          </a:p>
        </p:txBody>
      </p:sp>
      <p:sp>
        <p:nvSpPr>
          <p:cNvPr id="9" name="Text 6"/>
          <p:cNvSpPr/>
          <p:nvPr/>
        </p:nvSpPr>
        <p:spPr>
          <a:xfrm>
            <a:off x="5450919" y="3054429"/>
            <a:ext cx="2899410" cy="1814513"/>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Focuses on dynamically adapting strategies to complex, changing environments to fulfill specific tasks.</a:t>
            </a:r>
            <a:endParaRPr lang="en-US" sz="1750" dirty="0"/>
          </a:p>
        </p:txBody>
      </p:sp>
      <p:sp>
        <p:nvSpPr>
          <p:cNvPr id="10" name="Shape 7"/>
          <p:cNvSpPr/>
          <p:nvPr/>
        </p:nvSpPr>
        <p:spPr>
          <a:xfrm>
            <a:off x="793790" y="5685473"/>
            <a:ext cx="510302" cy="510302"/>
          </a:xfrm>
          <a:prstGeom prst="roundRect">
            <a:avLst>
              <a:gd name="adj" fmla="val 6667"/>
            </a:avLst>
          </a:prstGeom>
          <a:solidFill>
            <a:srgbClr val="2E2E2F"/>
          </a:solidFill>
        </p:spPr>
      </p:sp>
      <p:sp>
        <p:nvSpPr>
          <p:cNvPr id="11" name="Text 8"/>
          <p:cNvSpPr/>
          <p:nvPr/>
        </p:nvSpPr>
        <p:spPr>
          <a:xfrm>
            <a:off x="1530906" y="576333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Key Components</a:t>
            </a:r>
            <a:endParaRPr lang="en-US" sz="2200" dirty="0"/>
          </a:p>
        </p:txBody>
      </p:sp>
      <p:sp>
        <p:nvSpPr>
          <p:cNvPr id="12" name="Text 9"/>
          <p:cNvSpPr/>
          <p:nvPr/>
        </p:nvSpPr>
        <p:spPr>
          <a:xfrm>
            <a:off x="1530906" y="6253758"/>
            <a:ext cx="6819305"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Perception through sensors</a:t>
            </a:r>
            <a:endParaRPr lang="en-US" sz="1750" dirty="0"/>
          </a:p>
        </p:txBody>
      </p:sp>
      <p:sp>
        <p:nvSpPr>
          <p:cNvPr id="13" name="Text 10"/>
          <p:cNvSpPr/>
          <p:nvPr/>
        </p:nvSpPr>
        <p:spPr>
          <a:xfrm>
            <a:off x="1530906" y="6695956"/>
            <a:ext cx="6819305"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Planning using algorithms</a:t>
            </a:r>
            <a:endParaRPr lang="en-US" sz="1750" dirty="0"/>
          </a:p>
        </p:txBody>
      </p:sp>
      <p:sp>
        <p:nvSpPr>
          <p:cNvPr id="14" name="Text 11"/>
          <p:cNvSpPr/>
          <p:nvPr/>
        </p:nvSpPr>
        <p:spPr>
          <a:xfrm>
            <a:off x="1530906" y="7138154"/>
            <a:ext cx="6819305"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Execution of actions autonomously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2177058"/>
            <a:ext cx="11566327" cy="708779"/>
          </a:xfrm>
          <a:prstGeom prst="rect">
            <a:avLst/>
          </a:prstGeom>
          <a:noFill/>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How Agentive AI Works: The Process</a:t>
            </a:r>
            <a:endParaRPr lang="en-US" sz="4450" dirty="0"/>
          </a:p>
        </p:txBody>
      </p:sp>
      <p:sp>
        <p:nvSpPr>
          <p:cNvPr id="3" name="Text 1"/>
          <p:cNvSpPr/>
          <p:nvPr/>
        </p:nvSpPr>
        <p:spPr>
          <a:xfrm>
            <a:off x="793790" y="345281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Perception</a:t>
            </a:r>
            <a:endParaRPr lang="en-US" sz="2200" dirty="0"/>
          </a:p>
        </p:txBody>
      </p:sp>
      <p:sp>
        <p:nvSpPr>
          <p:cNvPr id="4" name="Text 2"/>
          <p:cNvSpPr/>
          <p:nvPr/>
        </p:nvSpPr>
        <p:spPr>
          <a:xfrm>
            <a:off x="793790" y="4033957"/>
            <a:ext cx="3978116" cy="108870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Agentive AI gathers real-time data via sensors or APIs to understand its environment accurately.</a:t>
            </a:r>
            <a:endParaRPr lang="en-US" sz="1750" dirty="0"/>
          </a:p>
        </p:txBody>
      </p:sp>
      <p:sp>
        <p:nvSpPr>
          <p:cNvPr id="5" name="Text 3"/>
          <p:cNvSpPr/>
          <p:nvPr/>
        </p:nvSpPr>
        <p:spPr>
          <a:xfrm>
            <a:off x="5332928" y="345281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Planning</a:t>
            </a:r>
            <a:endParaRPr lang="en-US" sz="2200" dirty="0"/>
          </a:p>
        </p:txBody>
      </p:sp>
      <p:sp>
        <p:nvSpPr>
          <p:cNvPr id="6" name="Text 4"/>
          <p:cNvSpPr/>
          <p:nvPr/>
        </p:nvSpPr>
        <p:spPr>
          <a:xfrm>
            <a:off x="5332928" y="4033957"/>
            <a:ext cx="3978116" cy="1451610"/>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Utilizes algorithms to strategize actions, anticipate challenges, and decide on optimal paths or maneuvers.</a:t>
            </a:r>
            <a:endParaRPr lang="en-US" sz="1750" dirty="0"/>
          </a:p>
        </p:txBody>
      </p:sp>
      <p:sp>
        <p:nvSpPr>
          <p:cNvPr id="7" name="Text 5"/>
          <p:cNvSpPr/>
          <p:nvPr/>
        </p:nvSpPr>
        <p:spPr>
          <a:xfrm>
            <a:off x="9872067" y="345281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Action</a:t>
            </a:r>
            <a:endParaRPr lang="en-US" sz="2200" dirty="0"/>
          </a:p>
        </p:txBody>
      </p:sp>
      <p:sp>
        <p:nvSpPr>
          <p:cNvPr id="8" name="Text 6"/>
          <p:cNvSpPr/>
          <p:nvPr/>
        </p:nvSpPr>
        <p:spPr>
          <a:xfrm>
            <a:off x="9872067" y="4033957"/>
            <a:ext cx="3978116" cy="1814513"/>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Executes planned actions through physical actuators or software controls, exemplified by Tesla Autopilot navigating roads, reducing accidents by 40%.</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2168604"/>
            <a:ext cx="13042821" cy="1417558"/>
          </a:xfrm>
          <a:prstGeom prst="rect">
            <a:avLst/>
          </a:prstGeom>
          <a:noFill/>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Key Differences: Autonomy and Creativity</a:t>
            </a:r>
            <a:endParaRPr lang="en-US" sz="4450" dirty="0"/>
          </a:p>
        </p:txBody>
      </p:sp>
      <p:sp>
        <p:nvSpPr>
          <p:cNvPr id="3" name="Text 1"/>
          <p:cNvSpPr/>
          <p:nvPr/>
        </p:nvSpPr>
        <p:spPr>
          <a:xfrm>
            <a:off x="793790" y="415313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Generative AI</a:t>
            </a:r>
            <a:endParaRPr lang="en-US" sz="2200" dirty="0"/>
          </a:p>
        </p:txBody>
      </p:sp>
      <p:sp>
        <p:nvSpPr>
          <p:cNvPr id="4" name="Text 2"/>
          <p:cNvSpPr/>
          <p:nvPr/>
        </p:nvSpPr>
        <p:spPr>
          <a:xfrm>
            <a:off x="793790" y="473428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Generates new and diverse content</a:t>
            </a:r>
            <a:endParaRPr lang="en-US" sz="1750" dirty="0"/>
          </a:p>
        </p:txBody>
      </p:sp>
      <p:sp>
        <p:nvSpPr>
          <p:cNvPr id="5" name="Text 3"/>
          <p:cNvSpPr/>
          <p:nvPr/>
        </p:nvSpPr>
        <p:spPr>
          <a:xfrm>
            <a:off x="793790" y="517648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Lacks autonomous decision-making</a:t>
            </a:r>
            <a:endParaRPr lang="en-US" sz="1750" dirty="0"/>
          </a:p>
        </p:txBody>
      </p:sp>
      <p:sp>
        <p:nvSpPr>
          <p:cNvPr id="6" name="Text 4"/>
          <p:cNvSpPr/>
          <p:nvPr/>
        </p:nvSpPr>
        <p:spPr>
          <a:xfrm>
            <a:off x="793790" y="561867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Output: creative data such as text and images</a:t>
            </a:r>
            <a:endParaRPr lang="en-US" sz="1750" dirty="0"/>
          </a:p>
        </p:txBody>
      </p:sp>
      <p:sp>
        <p:nvSpPr>
          <p:cNvPr id="7" name="Text 5"/>
          <p:cNvSpPr/>
          <p:nvPr/>
        </p:nvSpPr>
        <p:spPr>
          <a:xfrm>
            <a:off x="7599521" y="415313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Agentive AI</a:t>
            </a:r>
            <a:endParaRPr lang="en-US" sz="2200" dirty="0"/>
          </a:p>
        </p:txBody>
      </p:sp>
      <p:sp>
        <p:nvSpPr>
          <p:cNvPr id="8" name="Text 6"/>
          <p:cNvSpPr/>
          <p:nvPr/>
        </p:nvSpPr>
        <p:spPr>
          <a:xfrm>
            <a:off x="7599521" y="473428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Acts autonomously in complex environments</a:t>
            </a:r>
            <a:endParaRPr lang="en-US" sz="1750" dirty="0"/>
          </a:p>
        </p:txBody>
      </p:sp>
      <p:sp>
        <p:nvSpPr>
          <p:cNvPr id="9" name="Text 7"/>
          <p:cNvSpPr/>
          <p:nvPr/>
        </p:nvSpPr>
        <p:spPr>
          <a:xfrm>
            <a:off x="7599521" y="517648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Limited capacity for original content creation</a:t>
            </a:r>
            <a:endParaRPr lang="en-US" sz="1750" dirty="0"/>
          </a:p>
        </p:txBody>
      </p:sp>
      <p:sp>
        <p:nvSpPr>
          <p:cNvPr id="10" name="Text 8"/>
          <p:cNvSpPr/>
          <p:nvPr/>
        </p:nvSpPr>
        <p:spPr>
          <a:xfrm>
            <a:off x="7599521" y="561867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Output: purposeful physical or software actions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1248" y="651510"/>
            <a:ext cx="7774305" cy="1223010"/>
          </a:xfrm>
          <a:prstGeom prst="rect">
            <a:avLst/>
          </a:prstGeom>
          <a:noFill/>
        </p:spPr>
        <p:txBody>
          <a:bodyPr wrap="square" lIns="0" tIns="0" rIns="0" bIns="0" rtlCol="0" anchor="t"/>
          <a:lstStyle/>
          <a:p>
            <a:pPr marL="0" indent="0" algn="l">
              <a:lnSpc>
                <a:spcPts val="4800"/>
              </a:lnSpc>
              <a:buNone/>
            </a:pPr>
            <a:r>
              <a:rPr lang="en-US" sz="3850" dirty="0">
                <a:solidFill>
                  <a:srgbClr val="FBF3FA"/>
                </a:solidFill>
                <a:latin typeface="Fira Mono Medium" pitchFamily="34" charset="0"/>
                <a:ea typeface="Fira Mono Medium" pitchFamily="34" charset="-122"/>
                <a:cs typeface="Fira Mono Medium" pitchFamily="34" charset="-120"/>
              </a:rPr>
              <a:t>Core Technologies: Generative AI</a:t>
            </a:r>
            <a:endParaRPr lang="en-US" sz="3850" dirty="0"/>
          </a:p>
        </p:txBody>
      </p:sp>
      <p:sp>
        <p:nvSpPr>
          <p:cNvPr id="4" name="Shape 1"/>
          <p:cNvSpPr/>
          <p:nvPr/>
        </p:nvSpPr>
        <p:spPr>
          <a:xfrm>
            <a:off x="6171248" y="2168009"/>
            <a:ext cx="7774305" cy="1127522"/>
          </a:xfrm>
          <a:prstGeom prst="roundRect">
            <a:avLst>
              <a:gd name="adj" fmla="val 2603"/>
            </a:avLst>
          </a:prstGeom>
          <a:solidFill>
            <a:srgbClr val="2E2E2F"/>
          </a:solidFill>
        </p:spPr>
      </p:sp>
      <p:sp>
        <p:nvSpPr>
          <p:cNvPr id="5" name="Text 2"/>
          <p:cNvSpPr/>
          <p:nvPr/>
        </p:nvSpPr>
        <p:spPr>
          <a:xfrm>
            <a:off x="6366867" y="2363629"/>
            <a:ext cx="2446139" cy="305753"/>
          </a:xfrm>
          <a:prstGeom prst="rect">
            <a:avLst/>
          </a:prstGeom>
          <a:noFill/>
        </p:spPr>
        <p:txBody>
          <a:bodyPr wrap="none" lIns="0" tIns="0" rIns="0" bIns="0" rtlCol="0" anchor="t"/>
          <a:lstStyle/>
          <a:p>
            <a:pPr marL="0" indent="0" algn="l">
              <a:lnSpc>
                <a:spcPts val="2400"/>
              </a:lnSpc>
              <a:buNone/>
            </a:pPr>
            <a:r>
              <a:rPr lang="en-US" sz="1900" dirty="0">
                <a:solidFill>
                  <a:srgbClr val="E0D6DE"/>
                </a:solidFill>
                <a:latin typeface="Fira Mono Medium" pitchFamily="34" charset="0"/>
                <a:ea typeface="Fira Mono Medium" pitchFamily="34" charset="-122"/>
                <a:cs typeface="Fira Mono Medium" pitchFamily="34" charset="-120"/>
              </a:rPr>
              <a:t>Deep Learning</a:t>
            </a:r>
            <a:endParaRPr lang="en-US" sz="1900" dirty="0"/>
          </a:p>
        </p:txBody>
      </p:sp>
      <p:sp>
        <p:nvSpPr>
          <p:cNvPr id="6" name="Text 3"/>
          <p:cNvSpPr/>
          <p:nvPr/>
        </p:nvSpPr>
        <p:spPr>
          <a:xfrm>
            <a:off x="6366867" y="2786777"/>
            <a:ext cx="7383066" cy="313134"/>
          </a:xfrm>
          <a:prstGeom prst="rect">
            <a:avLst/>
          </a:prstGeom>
          <a:noFill/>
        </p:spPr>
        <p:txBody>
          <a:bodyPr wrap="none" lIns="0" tIns="0" rIns="0" bIns="0" rtlCol="0" anchor="t"/>
          <a:lstStyle/>
          <a:p>
            <a:pPr marL="0" indent="0" algn="l">
              <a:lnSpc>
                <a:spcPts val="2450"/>
              </a:lnSpc>
              <a:buNone/>
            </a:pPr>
            <a:r>
              <a:rPr lang="en-US" sz="1500" dirty="0">
                <a:solidFill>
                  <a:srgbClr val="E0D6DE"/>
                </a:solidFill>
                <a:latin typeface="Fira Sans" pitchFamily="34" charset="0"/>
                <a:ea typeface="Fira Sans" pitchFamily="34" charset="-122"/>
                <a:cs typeface="Fira Sans" pitchFamily="34" charset="-120"/>
              </a:rPr>
              <a:t>Uses multi-layer neural networks to interpret data and generate complex outputs.</a:t>
            </a:r>
            <a:endParaRPr lang="en-US" sz="1500" dirty="0"/>
          </a:p>
        </p:txBody>
      </p:sp>
      <p:sp>
        <p:nvSpPr>
          <p:cNvPr id="7" name="Shape 4"/>
          <p:cNvSpPr/>
          <p:nvPr/>
        </p:nvSpPr>
        <p:spPr>
          <a:xfrm>
            <a:off x="6171248" y="3491151"/>
            <a:ext cx="7774305" cy="1127522"/>
          </a:xfrm>
          <a:prstGeom prst="roundRect">
            <a:avLst>
              <a:gd name="adj" fmla="val 2603"/>
            </a:avLst>
          </a:prstGeom>
          <a:solidFill>
            <a:srgbClr val="2E2E2F"/>
          </a:solidFill>
        </p:spPr>
      </p:sp>
      <p:sp>
        <p:nvSpPr>
          <p:cNvPr id="8" name="Text 5"/>
          <p:cNvSpPr/>
          <p:nvPr/>
        </p:nvSpPr>
        <p:spPr>
          <a:xfrm>
            <a:off x="6366867" y="3686770"/>
            <a:ext cx="2446139" cy="305753"/>
          </a:xfrm>
          <a:prstGeom prst="rect">
            <a:avLst/>
          </a:prstGeom>
          <a:noFill/>
        </p:spPr>
        <p:txBody>
          <a:bodyPr wrap="none" lIns="0" tIns="0" rIns="0" bIns="0" rtlCol="0" anchor="t"/>
          <a:lstStyle/>
          <a:p>
            <a:pPr marL="0" indent="0" algn="l">
              <a:lnSpc>
                <a:spcPts val="2400"/>
              </a:lnSpc>
              <a:buNone/>
            </a:pPr>
            <a:r>
              <a:rPr lang="en-US" sz="1900" dirty="0">
                <a:solidFill>
                  <a:srgbClr val="E0D6DE"/>
                </a:solidFill>
                <a:latin typeface="Fira Mono Medium" pitchFamily="34" charset="0"/>
                <a:ea typeface="Fira Mono Medium" pitchFamily="34" charset="-122"/>
                <a:cs typeface="Fira Mono Medium" pitchFamily="34" charset="-120"/>
              </a:rPr>
              <a:t>GANs</a:t>
            </a:r>
            <a:endParaRPr lang="en-US" sz="1900" dirty="0"/>
          </a:p>
        </p:txBody>
      </p:sp>
      <p:sp>
        <p:nvSpPr>
          <p:cNvPr id="9" name="Text 6"/>
          <p:cNvSpPr/>
          <p:nvPr/>
        </p:nvSpPr>
        <p:spPr>
          <a:xfrm>
            <a:off x="6366867" y="4109918"/>
            <a:ext cx="7383066" cy="313134"/>
          </a:xfrm>
          <a:prstGeom prst="rect">
            <a:avLst/>
          </a:prstGeom>
          <a:noFill/>
        </p:spPr>
        <p:txBody>
          <a:bodyPr wrap="none" lIns="0" tIns="0" rIns="0" bIns="0" rtlCol="0" anchor="t"/>
          <a:lstStyle/>
          <a:p>
            <a:pPr marL="0" indent="0" algn="l">
              <a:lnSpc>
                <a:spcPts val="2450"/>
              </a:lnSpc>
              <a:buNone/>
            </a:pPr>
            <a:r>
              <a:rPr lang="en-US" sz="1500" dirty="0">
                <a:solidFill>
                  <a:srgbClr val="E0D6DE"/>
                </a:solidFill>
                <a:latin typeface="Fira Sans" pitchFamily="34" charset="0"/>
                <a:ea typeface="Fira Sans" pitchFamily="34" charset="-122"/>
                <a:cs typeface="Fira Sans" pitchFamily="34" charset="-120"/>
              </a:rPr>
              <a:t>Employ adversarial networks competing to produce realistic synthetic data.</a:t>
            </a:r>
            <a:endParaRPr lang="en-US" sz="1500" dirty="0"/>
          </a:p>
        </p:txBody>
      </p:sp>
      <p:sp>
        <p:nvSpPr>
          <p:cNvPr id="10" name="Shape 7"/>
          <p:cNvSpPr/>
          <p:nvPr/>
        </p:nvSpPr>
        <p:spPr>
          <a:xfrm>
            <a:off x="6171248" y="4814292"/>
            <a:ext cx="7774305" cy="1127522"/>
          </a:xfrm>
          <a:prstGeom prst="roundRect">
            <a:avLst>
              <a:gd name="adj" fmla="val 2603"/>
            </a:avLst>
          </a:prstGeom>
          <a:solidFill>
            <a:srgbClr val="2E2E2F"/>
          </a:solidFill>
        </p:spPr>
      </p:sp>
      <p:sp>
        <p:nvSpPr>
          <p:cNvPr id="11" name="Text 8"/>
          <p:cNvSpPr/>
          <p:nvPr/>
        </p:nvSpPr>
        <p:spPr>
          <a:xfrm>
            <a:off x="6366867" y="5009912"/>
            <a:ext cx="2446139" cy="305753"/>
          </a:xfrm>
          <a:prstGeom prst="rect">
            <a:avLst/>
          </a:prstGeom>
          <a:noFill/>
        </p:spPr>
        <p:txBody>
          <a:bodyPr wrap="none" lIns="0" tIns="0" rIns="0" bIns="0" rtlCol="0" anchor="t"/>
          <a:lstStyle/>
          <a:p>
            <a:pPr marL="0" indent="0" algn="l">
              <a:lnSpc>
                <a:spcPts val="2400"/>
              </a:lnSpc>
              <a:buNone/>
            </a:pPr>
            <a:r>
              <a:rPr lang="en-US" sz="1900" dirty="0">
                <a:solidFill>
                  <a:srgbClr val="E0D6DE"/>
                </a:solidFill>
                <a:latin typeface="Fira Mono Medium" pitchFamily="34" charset="0"/>
                <a:ea typeface="Fira Mono Medium" pitchFamily="34" charset="-122"/>
                <a:cs typeface="Fira Mono Medium" pitchFamily="34" charset="-120"/>
              </a:rPr>
              <a:t>VAEs</a:t>
            </a:r>
            <a:endParaRPr lang="en-US" sz="1900" dirty="0"/>
          </a:p>
        </p:txBody>
      </p:sp>
      <p:sp>
        <p:nvSpPr>
          <p:cNvPr id="12" name="Text 9"/>
          <p:cNvSpPr/>
          <p:nvPr/>
        </p:nvSpPr>
        <p:spPr>
          <a:xfrm>
            <a:off x="6366867" y="5433060"/>
            <a:ext cx="7383066" cy="313134"/>
          </a:xfrm>
          <a:prstGeom prst="rect">
            <a:avLst/>
          </a:prstGeom>
          <a:noFill/>
        </p:spPr>
        <p:txBody>
          <a:bodyPr wrap="none" lIns="0" tIns="0" rIns="0" bIns="0" rtlCol="0" anchor="t"/>
          <a:lstStyle/>
          <a:p>
            <a:pPr marL="0" indent="0" algn="l">
              <a:lnSpc>
                <a:spcPts val="2450"/>
              </a:lnSpc>
              <a:buNone/>
            </a:pPr>
            <a:r>
              <a:rPr lang="en-US" sz="1500" dirty="0">
                <a:solidFill>
                  <a:srgbClr val="E0D6DE"/>
                </a:solidFill>
                <a:latin typeface="Fira Sans" pitchFamily="34" charset="0"/>
                <a:ea typeface="Fira Sans" pitchFamily="34" charset="-122"/>
                <a:cs typeface="Fira Sans" pitchFamily="34" charset="-120"/>
              </a:rPr>
              <a:t>Compress and reconstruct data to enable smooth generation of new variations.</a:t>
            </a:r>
            <a:endParaRPr lang="en-US" sz="1500" dirty="0"/>
          </a:p>
        </p:txBody>
      </p:sp>
      <p:sp>
        <p:nvSpPr>
          <p:cNvPr id="13" name="Shape 10"/>
          <p:cNvSpPr/>
          <p:nvPr/>
        </p:nvSpPr>
        <p:spPr>
          <a:xfrm>
            <a:off x="6171248" y="6137434"/>
            <a:ext cx="7774305" cy="1440656"/>
          </a:xfrm>
          <a:prstGeom prst="roundRect">
            <a:avLst>
              <a:gd name="adj" fmla="val 2038"/>
            </a:avLst>
          </a:prstGeom>
          <a:solidFill>
            <a:srgbClr val="2E2E2F"/>
          </a:solidFill>
        </p:spPr>
      </p:sp>
      <p:sp>
        <p:nvSpPr>
          <p:cNvPr id="14" name="Text 11"/>
          <p:cNvSpPr/>
          <p:nvPr/>
        </p:nvSpPr>
        <p:spPr>
          <a:xfrm>
            <a:off x="6366867" y="6333053"/>
            <a:ext cx="2446139" cy="305753"/>
          </a:xfrm>
          <a:prstGeom prst="rect">
            <a:avLst/>
          </a:prstGeom>
          <a:noFill/>
        </p:spPr>
        <p:txBody>
          <a:bodyPr wrap="none" lIns="0" tIns="0" rIns="0" bIns="0" rtlCol="0" anchor="t"/>
          <a:lstStyle/>
          <a:p>
            <a:pPr marL="0" indent="0" algn="l">
              <a:lnSpc>
                <a:spcPts val="2400"/>
              </a:lnSpc>
              <a:buNone/>
            </a:pPr>
            <a:r>
              <a:rPr lang="en-US" sz="1900" dirty="0">
                <a:solidFill>
                  <a:srgbClr val="E0D6DE"/>
                </a:solidFill>
                <a:latin typeface="Fira Mono Medium" pitchFamily="34" charset="0"/>
                <a:ea typeface="Fira Mono Medium" pitchFamily="34" charset="-122"/>
                <a:cs typeface="Fira Mono Medium" pitchFamily="34" charset="-120"/>
              </a:rPr>
              <a:t>Transformers</a:t>
            </a:r>
            <a:endParaRPr lang="en-US" sz="1900" dirty="0"/>
          </a:p>
        </p:txBody>
      </p:sp>
      <p:sp>
        <p:nvSpPr>
          <p:cNvPr id="15" name="Text 12"/>
          <p:cNvSpPr/>
          <p:nvPr/>
        </p:nvSpPr>
        <p:spPr>
          <a:xfrm>
            <a:off x="6366867" y="6756202"/>
            <a:ext cx="7383066" cy="626269"/>
          </a:xfrm>
          <a:prstGeom prst="rect">
            <a:avLst/>
          </a:prstGeom>
          <a:noFill/>
        </p:spPr>
        <p:txBody>
          <a:bodyPr wrap="square" lIns="0" tIns="0" rIns="0" bIns="0" rtlCol="0" anchor="t"/>
          <a:lstStyle/>
          <a:p>
            <a:pPr marL="0" indent="0" algn="l">
              <a:lnSpc>
                <a:spcPts val="2450"/>
              </a:lnSpc>
              <a:buNone/>
            </a:pPr>
            <a:r>
              <a:rPr lang="en-US" sz="1500" dirty="0">
                <a:solidFill>
                  <a:srgbClr val="E0D6DE"/>
                </a:solidFill>
                <a:latin typeface="Fira Sans" pitchFamily="34" charset="0"/>
                <a:ea typeface="Fira Sans" pitchFamily="34" charset="-122"/>
                <a:cs typeface="Fira Sans" pitchFamily="34" charset="-120"/>
              </a:rPr>
              <a:t>Process sequences efficiently, forming the backbone for models like GPT-4, which boasts approximately 170 trillion parameters.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4630400" cy="822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7562" y="676989"/>
            <a:ext cx="7701677" cy="1287780"/>
          </a:xfrm>
          <a:prstGeom prst="rect">
            <a:avLst/>
          </a:prstGeom>
          <a:noFill/>
        </p:spPr>
        <p:txBody>
          <a:bodyPr wrap="square" lIns="0" tIns="0" rIns="0" bIns="0" rtlCol="0" anchor="t"/>
          <a:lstStyle/>
          <a:p>
            <a:pPr marL="0" indent="0" algn="l">
              <a:lnSpc>
                <a:spcPts val="5050"/>
              </a:lnSpc>
              <a:buNone/>
            </a:pPr>
            <a:r>
              <a:rPr lang="en-US" sz="4050" dirty="0">
                <a:solidFill>
                  <a:srgbClr val="FBF3FA"/>
                </a:solidFill>
                <a:latin typeface="Fira Mono Medium" pitchFamily="34" charset="0"/>
                <a:ea typeface="Fira Mono Medium" pitchFamily="34" charset="-122"/>
                <a:cs typeface="Fira Mono Medium" pitchFamily="34" charset="-120"/>
              </a:rPr>
              <a:t>Core Technologies: Agentive AI</a:t>
            </a:r>
            <a:endParaRPr lang="en-US" sz="4050" dirty="0"/>
          </a:p>
        </p:txBody>
      </p:sp>
      <p:sp>
        <p:nvSpPr>
          <p:cNvPr id="4" name="Shape 1"/>
          <p:cNvSpPr/>
          <p:nvPr/>
        </p:nvSpPr>
        <p:spPr>
          <a:xfrm>
            <a:off x="6207562" y="2273737"/>
            <a:ext cx="463510" cy="463510"/>
          </a:xfrm>
          <a:prstGeom prst="roundRect">
            <a:avLst>
              <a:gd name="adj" fmla="val 6668"/>
            </a:avLst>
          </a:prstGeom>
          <a:solidFill>
            <a:srgbClr val="2E2E2F"/>
          </a:solidFill>
        </p:spPr>
      </p:sp>
      <p:sp>
        <p:nvSpPr>
          <p:cNvPr id="5" name="Text 2"/>
          <p:cNvSpPr/>
          <p:nvPr/>
        </p:nvSpPr>
        <p:spPr>
          <a:xfrm>
            <a:off x="6877050" y="2344460"/>
            <a:ext cx="3399472" cy="321826"/>
          </a:xfrm>
          <a:prstGeom prst="rect">
            <a:avLst/>
          </a:prstGeom>
          <a:noFill/>
        </p:spPr>
        <p:txBody>
          <a:bodyPr wrap="none" lIns="0" tIns="0" rIns="0" bIns="0" rtlCol="0" anchor="t"/>
          <a:lstStyle/>
          <a:p>
            <a:pPr marL="0" indent="0" algn="l">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Reinforcement Learning</a:t>
            </a:r>
            <a:endParaRPr lang="en-US" sz="2000" dirty="0"/>
          </a:p>
        </p:txBody>
      </p:sp>
      <p:sp>
        <p:nvSpPr>
          <p:cNvPr id="6" name="Text 3"/>
          <p:cNvSpPr/>
          <p:nvPr/>
        </p:nvSpPr>
        <p:spPr>
          <a:xfrm>
            <a:off x="6877050" y="2789873"/>
            <a:ext cx="7032188" cy="329684"/>
          </a:xfrm>
          <a:prstGeom prst="rect">
            <a:avLst/>
          </a:prstGeom>
          <a:noFill/>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Agents learn optimal actions by trial and error with feedback mechanisms.</a:t>
            </a:r>
            <a:endParaRPr lang="en-US" sz="1600" dirty="0"/>
          </a:p>
        </p:txBody>
      </p:sp>
      <p:sp>
        <p:nvSpPr>
          <p:cNvPr id="7" name="Shape 4"/>
          <p:cNvSpPr/>
          <p:nvPr/>
        </p:nvSpPr>
        <p:spPr>
          <a:xfrm>
            <a:off x="6207562" y="3531632"/>
            <a:ext cx="463510" cy="463510"/>
          </a:xfrm>
          <a:prstGeom prst="roundRect">
            <a:avLst>
              <a:gd name="adj" fmla="val 6668"/>
            </a:avLst>
          </a:prstGeom>
          <a:solidFill>
            <a:srgbClr val="2E2E2F"/>
          </a:solidFill>
        </p:spPr>
      </p:sp>
      <p:sp>
        <p:nvSpPr>
          <p:cNvPr id="8" name="Text 5"/>
          <p:cNvSpPr/>
          <p:nvPr/>
        </p:nvSpPr>
        <p:spPr>
          <a:xfrm>
            <a:off x="6877050" y="3602355"/>
            <a:ext cx="2575560" cy="321826"/>
          </a:xfrm>
          <a:prstGeom prst="rect">
            <a:avLst/>
          </a:prstGeom>
          <a:noFill/>
        </p:spPr>
        <p:txBody>
          <a:bodyPr wrap="none" lIns="0" tIns="0" rIns="0" bIns="0" rtlCol="0" anchor="t"/>
          <a:lstStyle/>
          <a:p>
            <a:pPr marL="0" indent="0" algn="l">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Robotics</a:t>
            </a:r>
            <a:endParaRPr lang="en-US" sz="2000" dirty="0"/>
          </a:p>
        </p:txBody>
      </p:sp>
      <p:sp>
        <p:nvSpPr>
          <p:cNvPr id="9" name="Text 6"/>
          <p:cNvSpPr/>
          <p:nvPr/>
        </p:nvSpPr>
        <p:spPr>
          <a:xfrm>
            <a:off x="6877050" y="4047768"/>
            <a:ext cx="7032188" cy="659368"/>
          </a:xfrm>
          <a:prstGeom prst="rect">
            <a:avLst/>
          </a:prstGeom>
          <a:noFill/>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Integrates AI algorithms with physical machinery enabling autonomous tasks.</a:t>
            </a:r>
            <a:endParaRPr lang="en-US" sz="1600" dirty="0"/>
          </a:p>
        </p:txBody>
      </p:sp>
      <p:sp>
        <p:nvSpPr>
          <p:cNvPr id="10" name="Shape 7"/>
          <p:cNvSpPr/>
          <p:nvPr/>
        </p:nvSpPr>
        <p:spPr>
          <a:xfrm>
            <a:off x="6207562" y="5119211"/>
            <a:ext cx="463510" cy="463510"/>
          </a:xfrm>
          <a:prstGeom prst="roundRect">
            <a:avLst>
              <a:gd name="adj" fmla="val 6668"/>
            </a:avLst>
          </a:prstGeom>
          <a:solidFill>
            <a:srgbClr val="2E2E2F"/>
          </a:solidFill>
        </p:spPr>
      </p:sp>
      <p:sp>
        <p:nvSpPr>
          <p:cNvPr id="11" name="Text 8"/>
          <p:cNvSpPr/>
          <p:nvPr/>
        </p:nvSpPr>
        <p:spPr>
          <a:xfrm>
            <a:off x="6877050" y="5189934"/>
            <a:ext cx="2935962" cy="321826"/>
          </a:xfrm>
          <a:prstGeom prst="rect">
            <a:avLst/>
          </a:prstGeom>
          <a:noFill/>
        </p:spPr>
        <p:txBody>
          <a:bodyPr wrap="none" lIns="0" tIns="0" rIns="0" bIns="0" rtlCol="0" anchor="t"/>
          <a:lstStyle/>
          <a:p>
            <a:pPr marL="0" indent="0" algn="l">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Planning Algorithms</a:t>
            </a:r>
            <a:endParaRPr lang="en-US" sz="2000" dirty="0"/>
          </a:p>
        </p:txBody>
      </p:sp>
      <p:sp>
        <p:nvSpPr>
          <p:cNvPr id="12" name="Text 9"/>
          <p:cNvSpPr/>
          <p:nvPr/>
        </p:nvSpPr>
        <p:spPr>
          <a:xfrm>
            <a:off x="6877050" y="5635347"/>
            <a:ext cx="7032188" cy="329684"/>
          </a:xfrm>
          <a:prstGeom prst="rect">
            <a:avLst/>
          </a:prstGeom>
          <a:noFill/>
        </p:spPr>
        <p:txBody>
          <a:bodyPr wrap="non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Optimize sequences of actions to achieve complex goals efficiently.</a:t>
            </a:r>
            <a:endParaRPr lang="en-US" sz="1600" dirty="0"/>
          </a:p>
        </p:txBody>
      </p:sp>
      <p:sp>
        <p:nvSpPr>
          <p:cNvPr id="13" name="Shape 10"/>
          <p:cNvSpPr/>
          <p:nvPr/>
        </p:nvSpPr>
        <p:spPr>
          <a:xfrm>
            <a:off x="6207562" y="6377107"/>
            <a:ext cx="463510" cy="463510"/>
          </a:xfrm>
          <a:prstGeom prst="roundRect">
            <a:avLst>
              <a:gd name="adj" fmla="val 6668"/>
            </a:avLst>
          </a:prstGeom>
          <a:solidFill>
            <a:srgbClr val="2E2E2F"/>
          </a:solidFill>
        </p:spPr>
      </p:sp>
      <p:sp>
        <p:nvSpPr>
          <p:cNvPr id="14" name="Text 11"/>
          <p:cNvSpPr/>
          <p:nvPr/>
        </p:nvSpPr>
        <p:spPr>
          <a:xfrm>
            <a:off x="6877050" y="6447830"/>
            <a:ext cx="2575560" cy="321826"/>
          </a:xfrm>
          <a:prstGeom prst="rect">
            <a:avLst/>
          </a:prstGeom>
          <a:noFill/>
        </p:spPr>
        <p:txBody>
          <a:bodyPr wrap="none" lIns="0" tIns="0" rIns="0" bIns="0" rtlCol="0" anchor="t"/>
          <a:lstStyle/>
          <a:p>
            <a:pPr marL="0" indent="0" algn="l">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Computer Vision</a:t>
            </a:r>
            <a:endParaRPr lang="en-US" sz="2000" dirty="0"/>
          </a:p>
        </p:txBody>
      </p:sp>
      <p:sp>
        <p:nvSpPr>
          <p:cNvPr id="15" name="Text 12"/>
          <p:cNvSpPr/>
          <p:nvPr/>
        </p:nvSpPr>
        <p:spPr>
          <a:xfrm>
            <a:off x="6877050" y="6893243"/>
            <a:ext cx="7032188" cy="659368"/>
          </a:xfrm>
          <a:prstGeom prst="rect">
            <a:avLst/>
          </a:prstGeom>
          <a:noFill/>
        </p:spPr>
        <p:txBody>
          <a:bodyPr wrap="square" lIns="0" tIns="0" rIns="0" bIns="0" rtlCol="0" anchor="t"/>
          <a:lstStyle/>
          <a:p>
            <a:pPr marL="0" indent="0" algn="l">
              <a:lnSpc>
                <a:spcPts val="2550"/>
              </a:lnSpc>
              <a:buNone/>
            </a:pPr>
            <a:r>
              <a:rPr lang="en-US" sz="1600" dirty="0">
                <a:solidFill>
                  <a:srgbClr val="E0D6DE"/>
                </a:solidFill>
                <a:latin typeface="Fira Sans" pitchFamily="34" charset="0"/>
                <a:ea typeface="Fira Sans" pitchFamily="34" charset="-122"/>
                <a:cs typeface="Fira Sans" pitchFamily="34" charset="-120"/>
              </a:rPr>
              <a:t>Interprets visual data, essential for navigation and object recognition like A3C outperforming humans in gaming.</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4397</Words>
  <Application>WPS Presentation</Application>
  <PresentationFormat>Custom</PresentationFormat>
  <Paragraphs>169</Paragraphs>
  <Slides>11</Slides>
  <Notes>11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11</vt:i4>
      </vt:variant>
    </vt:vector>
  </HeadingPairs>
  <TitlesOfParts>
    <vt:vector size="30" baseType="lpstr">
      <vt:lpstr>Arial</vt:lpstr>
      <vt:lpstr>SimSun</vt:lpstr>
      <vt:lpstr>Wingdings</vt:lpstr>
      <vt:lpstr>Nimbus Roman No9 L</vt:lpstr>
      <vt:lpstr>Fira Mono Medium</vt:lpstr>
      <vt:lpstr>Gubbi</vt:lpstr>
      <vt:lpstr>Fira Mono Medium</vt:lpstr>
      <vt:lpstr>Fira Mono Medium</vt:lpstr>
      <vt:lpstr>Algerian</vt:lpstr>
      <vt:lpstr>Fira Sans</vt:lpstr>
      <vt:lpstr>Fira Sans</vt:lpstr>
      <vt:lpstr>Fira Sans</vt:lpstr>
      <vt:lpstr>Calibri</vt:lpstr>
      <vt:lpstr>DejaVu Sans</vt:lpstr>
      <vt:lpstr>AnjaliOldLipi</vt:lpstr>
      <vt:lpstr>Microsoft YaHei</vt:lpstr>
      <vt:lpstr>Droid Sans Fallback</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sweetoo</cp:lastModifiedBy>
  <cp:revision>6</cp:revision>
  <dcterms:created xsi:type="dcterms:W3CDTF">2025-06-02T13:22:57Z</dcterms:created>
  <dcterms:modified xsi:type="dcterms:W3CDTF">2025-06-02T13:22:57Z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1033-11.1.0.11719</vt:lpwstr>
  </property>
</Properties>
</file>